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sldIdLst>
    <p:sldId id="256" r:id="rId2"/>
    <p:sldId id="257" r:id="rId3"/>
    <p:sldId id="258" r:id="rId4"/>
    <p:sldId id="280" r:id="rId5"/>
    <p:sldId id="259" r:id="rId6"/>
    <p:sldId id="260" r:id="rId7"/>
    <p:sldId id="267" r:id="rId8"/>
    <p:sldId id="261" r:id="rId9"/>
    <p:sldId id="262" r:id="rId10"/>
    <p:sldId id="268" r:id="rId11"/>
    <p:sldId id="270" r:id="rId12"/>
    <p:sldId id="273" r:id="rId13"/>
    <p:sldId id="276" r:id="rId14"/>
    <p:sldId id="282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.clarku.edu\class\IDCE310-01-S12\Personal\scapra\Mass\Lead%20%20Soil%20Data\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.clarku.edu\class\IDCE310-01-S12\Personal\scapra\Mass\Lead%20%20Soil%20Data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  <a:r>
              <a:rPr lang="en-US" baseline="0" dirty="0"/>
              <a:t> Dangerous Contamination</a:t>
            </a:r>
            <a:endParaRPr lang="en-US" dirty="0"/>
          </a:p>
        </c:rich>
      </c:tx>
      <c:layout>
        <c:manualLayout>
          <c:xMode val="edge"/>
          <c:yMode val="edge"/>
          <c:x val="0.14779979165351986"/>
          <c:y val="4.9242424242424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92552899087693"/>
          <c:y val="0.27272727272727271"/>
          <c:w val="0.47743702070729804"/>
          <c:h val="0.45332408732999285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Sheet1!$A$1:$B$1</c:f>
              <c:strCache>
                <c:ptCount val="2"/>
                <c:pt idx="0">
                  <c:v>Low Contamination</c:v>
                </c:pt>
                <c:pt idx="1">
                  <c:v>Dangerous Contamination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10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"/>
          <c:y val="0.77084287759484615"/>
          <c:w val="1"/>
          <c:h val="0.2291571224051539"/>
        </c:manualLayout>
      </c:layout>
      <c:overlay val="0"/>
    </c:legend>
    <c:plotVisOnly val="1"/>
    <c:dispBlanksAs val="gap"/>
    <c:showDLblsOverMax val="0"/>
  </c:chart>
  <c:spPr>
    <a:solidFill>
      <a:schemeClr val="accent4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Road</a:t>
            </a:r>
            <a:r>
              <a:rPr lang="en-US" baseline="0"/>
              <a:t> Proximity</a:t>
            </a:r>
            <a:endParaRPr lang="en-US"/>
          </a:p>
        </c:rich>
      </c:tx>
      <c:layout>
        <c:manualLayout>
          <c:xMode val="edge"/>
          <c:yMode val="edge"/>
          <c:x val="0.17599973715732148"/>
          <c:y val="4.90741469816272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40665152758083"/>
          <c:y val="0.2527615923009624"/>
          <c:w val="0.63915160535010684"/>
          <c:h val="0.39996281714785659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Sheet1!$H$1:$I$1</c:f>
              <c:strCache>
                <c:ptCount val="2"/>
                <c:pt idx="0">
                  <c:v>Number of Dangerous Sites Within 60 Meters of Major Roads</c:v>
                </c:pt>
                <c:pt idx="1">
                  <c:v>Dangerous Sites Distant from Roads</c:v>
                </c:pt>
              </c:strCache>
            </c:strRef>
          </c:cat>
          <c:val>
            <c:numRef>
              <c:f>Sheet1!$H$2:$I$2</c:f>
              <c:numCache>
                <c:formatCode>General</c:formatCode>
                <c:ptCount val="2"/>
                <c:pt idx="0">
                  <c:v>5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"/>
          <c:y val="0.75020253718285212"/>
          <c:w val="0.99816569364777052"/>
          <c:h val="0.23285870516185478"/>
        </c:manualLayout>
      </c:layout>
      <c:overlay val="0"/>
    </c:legend>
    <c:plotVisOnly val="1"/>
    <c:dispBlanksAs val="gap"/>
    <c:showDLblsOverMax val="0"/>
  </c:chart>
  <c:spPr>
    <a:solidFill>
      <a:schemeClr val="accent4"/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197-7E14-45AE-9A97-535F93671B87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028D-8F8D-4B19-8A2D-06F86AFF76EC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197-7E14-45AE-9A97-535F93671B87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028D-8F8D-4B19-8A2D-06F86AFF7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197-7E14-45AE-9A97-535F93671B87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028D-8F8D-4B19-8A2D-06F86AFF7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197-7E14-45AE-9A97-535F93671B87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028D-8F8D-4B19-8A2D-06F86AFF7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197-7E14-45AE-9A97-535F93671B87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028D-8F8D-4B19-8A2D-06F86AFF76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197-7E14-45AE-9A97-535F93671B87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028D-8F8D-4B19-8A2D-06F86AFF7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197-7E14-45AE-9A97-535F93671B87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028D-8F8D-4B19-8A2D-06F86AFF7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197-7E14-45AE-9A97-535F93671B87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028D-8F8D-4B19-8A2D-06F86AFF7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197-7E14-45AE-9A97-535F93671B87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028D-8F8D-4B19-8A2D-06F86AFF7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197-7E14-45AE-9A97-535F93671B87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028D-8F8D-4B19-8A2D-06F86AFF76EC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197-7E14-45AE-9A97-535F93671B87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028D-8F8D-4B19-8A2D-06F86AFF76EC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DA39197-7E14-45AE-9A97-535F93671B87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6D0028D-8F8D-4B19-8A2D-06F86AFF76E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Lead Contamination in Bell Hill:</a:t>
            </a:r>
            <a:br>
              <a:rPr lang="en-US" dirty="0" smtClean="0"/>
            </a:br>
            <a:r>
              <a:rPr lang="en-US" dirty="0" smtClean="0"/>
              <a:t>Known and Unknown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Shane Capra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3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Methods: Predicted Contamination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</a:t>
            </a:r>
            <a:r>
              <a:rPr lang="en-US" sz="2800" dirty="0" smtClean="0"/>
              <a:t>. </a:t>
            </a:r>
            <a:r>
              <a:rPr lang="en-US" sz="2800" b="1" dirty="0" smtClean="0">
                <a:solidFill>
                  <a:schemeClr val="accent5"/>
                </a:solidFill>
              </a:rPr>
              <a:t>Buffer</a:t>
            </a:r>
            <a:r>
              <a:rPr lang="en-US" sz="2800" dirty="0" smtClean="0"/>
              <a:t> </a:t>
            </a:r>
            <a:r>
              <a:rPr lang="en-US" sz="2800" dirty="0"/>
              <a:t>of 1.5 and then 10 meters on all of the roads</a:t>
            </a:r>
          </a:p>
          <a:p>
            <a:r>
              <a:rPr lang="en-US" sz="2800" dirty="0"/>
              <a:t>2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chemeClr val="accent5"/>
                </a:solidFill>
              </a:rPr>
              <a:t>Select</a:t>
            </a:r>
            <a:r>
              <a:rPr lang="en-US" sz="2800" dirty="0" smtClean="0"/>
              <a:t> major </a:t>
            </a:r>
            <a:r>
              <a:rPr lang="en-US" sz="2800" dirty="0"/>
              <a:t>roads only- performing a </a:t>
            </a:r>
            <a:r>
              <a:rPr lang="en-US" sz="2800" dirty="0">
                <a:solidFill>
                  <a:schemeClr val="accent5"/>
                </a:solidFill>
              </a:rPr>
              <a:t>buffer</a:t>
            </a:r>
            <a:r>
              <a:rPr lang="en-US" sz="2800" dirty="0"/>
              <a:t> of 60 meters </a:t>
            </a:r>
            <a:endParaRPr lang="en-US" sz="2800" dirty="0" smtClean="0"/>
          </a:p>
          <a:p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US" sz="2800" dirty="0"/>
              <a:t>Run </a:t>
            </a:r>
            <a:r>
              <a:rPr lang="en-US" sz="2800" dirty="0">
                <a:solidFill>
                  <a:schemeClr val="accent5"/>
                </a:solidFill>
              </a:rPr>
              <a:t>intersect</a:t>
            </a:r>
            <a:r>
              <a:rPr lang="en-US" sz="2800" dirty="0"/>
              <a:t> with each of these buffers on the Site polygons- and then run </a:t>
            </a:r>
            <a:r>
              <a:rPr lang="en-US" sz="2800" dirty="0">
                <a:solidFill>
                  <a:schemeClr val="accent5"/>
                </a:solidFill>
              </a:rPr>
              <a:t>intersect</a:t>
            </a:r>
            <a:r>
              <a:rPr lang="en-US" sz="2800" dirty="0"/>
              <a:t> between the buffers to find </a:t>
            </a:r>
            <a:r>
              <a:rPr lang="en-US" sz="2800" dirty="0" smtClean="0"/>
              <a:t>overlaps</a:t>
            </a:r>
            <a:endParaRPr lang="en-US" sz="2800" dirty="0"/>
          </a:p>
          <a:p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US" sz="2800" dirty="0"/>
              <a:t>Graduate the intersecting areas to obtain a map of areas most likely to be gasoline </a:t>
            </a:r>
            <a:r>
              <a:rPr lang="en-US" sz="2800" dirty="0" smtClean="0"/>
              <a:t>contaminated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72200" y="4572000"/>
            <a:ext cx="2438400" cy="12192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7" t="26541" r="39604" b="21987"/>
          <a:stretch/>
        </p:blipFill>
        <p:spPr bwMode="auto">
          <a:xfrm>
            <a:off x="6096000" y="504597"/>
            <a:ext cx="2851350" cy="370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3" t="11974" r="34750" b="6818"/>
          <a:stretch/>
        </p:blipFill>
        <p:spPr bwMode="auto">
          <a:xfrm>
            <a:off x="364712" y="529997"/>
            <a:ext cx="5655088" cy="590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0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t="11796" r="32649" b="6900"/>
          <a:stretch/>
        </p:blipFill>
        <p:spPr bwMode="auto">
          <a:xfrm>
            <a:off x="381000" y="541591"/>
            <a:ext cx="5562600" cy="593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5" t="18227" r="32738" b="57194"/>
          <a:stretch/>
        </p:blipFill>
        <p:spPr bwMode="auto">
          <a:xfrm>
            <a:off x="5952067" y="533124"/>
            <a:ext cx="2942897" cy="214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607406"/>
              </p:ext>
            </p:extLst>
          </p:nvPr>
        </p:nvGraphicFramePr>
        <p:xfrm>
          <a:off x="5960533" y="2743200"/>
          <a:ext cx="2954867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24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Overpasses, Exits, and Ramps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049847"/>
              </p:ext>
            </p:extLst>
          </p:nvPr>
        </p:nvGraphicFramePr>
        <p:xfrm>
          <a:off x="5825773" y="1524000"/>
          <a:ext cx="286102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0" t="16439" r="34418" b="25267"/>
          <a:stretch/>
        </p:blipFill>
        <p:spPr bwMode="auto">
          <a:xfrm>
            <a:off x="457200" y="1524000"/>
            <a:ext cx="536857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8" t="12140" r="5619" b="6481"/>
          <a:stretch/>
        </p:blipFill>
        <p:spPr bwMode="auto">
          <a:xfrm>
            <a:off x="245533" y="914400"/>
            <a:ext cx="867619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Contamination Outreach Map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6" t="25373" r="26679" b="15755"/>
          <a:stretch/>
        </p:blipFill>
        <p:spPr bwMode="auto">
          <a:xfrm>
            <a:off x="5272597" y="3651246"/>
            <a:ext cx="3666067" cy="297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5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found that there is inconclusive data on any correlation between predicted leaded gas contamination and actual lead levels</a:t>
            </a:r>
          </a:p>
          <a:p>
            <a:r>
              <a:rPr lang="en-US" dirty="0" smtClean="0"/>
              <a:t>We will further study and sample the area- focusing on the streets we know to have dangerous average </a:t>
            </a:r>
            <a:r>
              <a:rPr lang="en-US" dirty="0" err="1" smtClean="0"/>
              <a:t>Pb</a:t>
            </a:r>
            <a:r>
              <a:rPr lang="en-US" dirty="0" smtClean="0"/>
              <a:t> levels and in particular on the Kendall-Auburn area which is predicted to be exposed to multiple roadway contamination zones. </a:t>
            </a:r>
          </a:p>
          <a:p>
            <a:r>
              <a:rPr lang="en-US" dirty="0" smtClean="0"/>
              <a:t>These maps will provide as walking maps for focused testing outreach, educational material on lead in Bell Hill, and as data for city remediation grants.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 in the Soil- OH 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to visually depict data collected by YIC!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5410200" cy="4057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2286000"/>
            <a:ext cx="289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YIC! Is a youth lead environmental justice cooperative that focuses on lead issues in the Bell Hill Area. </a:t>
            </a:r>
          </a:p>
          <a:p>
            <a:r>
              <a:rPr lang="en-US" dirty="0" smtClean="0"/>
              <a:t>Lead has </a:t>
            </a:r>
            <a:r>
              <a:rPr lang="en-US" dirty="0" smtClean="0"/>
              <a:t>contaminated </a:t>
            </a:r>
            <a:r>
              <a:rPr lang="en-US" dirty="0" smtClean="0"/>
              <a:t>soil through lead paint, leaded gasoline, and manufacturing.</a:t>
            </a:r>
          </a:p>
          <a:p>
            <a:r>
              <a:rPr lang="en-US" dirty="0" smtClean="0"/>
              <a:t>YIC does free lead soil testing and remediation landscaping.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map the unorganized soil testing data YIC! has archived over the last 4 years</a:t>
            </a:r>
          </a:p>
          <a:p>
            <a:r>
              <a:rPr lang="en-US" dirty="0" smtClean="0"/>
              <a:t> To monitor overall trends in Bell Hill soil samples</a:t>
            </a:r>
          </a:p>
          <a:p>
            <a:pPr lvl="1"/>
            <a:r>
              <a:rPr lang="en-US" dirty="0" smtClean="0"/>
              <a:t>- which streets have the highest concentrations? The lowest?</a:t>
            </a:r>
          </a:p>
          <a:p>
            <a:r>
              <a:rPr lang="en-US" dirty="0" smtClean="0"/>
              <a:t>A major source of contamination is from leaded gasoline which contaminates areas nearby roads and highways. </a:t>
            </a:r>
          </a:p>
          <a:p>
            <a:pPr lvl="1"/>
            <a:r>
              <a:rPr lang="en-US" dirty="0" smtClean="0"/>
              <a:t>Mapping zones of predicted gas contamination will give YIC a better sense of sources of local contamination and where we should target our future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the areas predicted to be contaminated by leaded gasoline?</a:t>
            </a:r>
          </a:p>
          <a:p>
            <a:r>
              <a:rPr lang="en-US" dirty="0" smtClean="0"/>
              <a:t>Do they correlate with the actual tested levels of </a:t>
            </a:r>
            <a:r>
              <a:rPr lang="en-US" dirty="0" err="1" smtClean="0"/>
              <a:t>Pb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Study Area Bell Hill 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40262" t="23221" r="33328" b="40262"/>
          <a:stretch/>
        </p:blipFill>
        <p:spPr bwMode="auto">
          <a:xfrm>
            <a:off x="288985" y="1600200"/>
            <a:ext cx="5723467" cy="4588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49206" t="59467" r="32384" b="14576"/>
          <a:stretch/>
        </p:blipFill>
        <p:spPr bwMode="auto">
          <a:xfrm>
            <a:off x="5791200" y="228600"/>
            <a:ext cx="3140015" cy="2490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77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Data Sources!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965011"/>
              </p:ext>
            </p:extLst>
          </p:nvPr>
        </p:nvGraphicFramePr>
        <p:xfrm>
          <a:off x="381000" y="990600"/>
          <a:ext cx="8229605" cy="5743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1"/>
                <a:gridCol w="1645921"/>
                <a:gridCol w="2042158"/>
                <a:gridCol w="1249684"/>
                <a:gridCol w="1645921"/>
              </a:tblGrid>
              <a:tr h="413222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r>
                        <a:rPr lang="en-US" baseline="0" dirty="0" smtClean="0"/>
                        <a:t> Created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</a:t>
                      </a:r>
                      <a:endParaRPr lang="en-US" dirty="0"/>
                    </a:p>
                  </a:txBody>
                  <a:tcPr/>
                </a:tc>
              </a:tr>
              <a:tr h="413222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“Contamination of Roadside Soil, Plants, and Air With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Heavy Metals in Jordan, A Comparative Study”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Contamination</a:t>
                      </a:r>
                      <a:r>
                        <a:rPr lang="en-US" baseline="0" dirty="0" smtClean="0"/>
                        <a:t> range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Qasem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M.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Jaradat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Kamal A.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Momani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05/01/1998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Chemistry Department, </a:t>
                      </a:r>
                      <a:r>
                        <a:rPr lang="en-US" sz="16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Mu'tah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University, Al-</a:t>
                      </a:r>
                      <a:r>
                        <a:rPr lang="en-US" sz="16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Karak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JORDAN</a:t>
                      </a:r>
                      <a:endParaRPr lang="en-US" sz="1600" dirty="0"/>
                    </a:p>
                  </a:txBody>
                  <a:tcPr/>
                </a:tc>
              </a:tr>
              <a:tr h="413222">
                <a:tc>
                  <a:txBody>
                    <a:bodyPr/>
                    <a:lstStyle/>
                    <a:p>
                      <a:r>
                        <a:rPr lang="en-US" dirty="0" smtClean="0"/>
                        <a:t>Census2010TigerRoads_Arc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Vector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MassGIS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4/17/2012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Office of Geographic Information </a:t>
                      </a:r>
                      <a:endParaRPr lang="en-US" sz="1600" b="0" dirty="0"/>
                    </a:p>
                  </a:txBody>
                  <a:tcPr/>
                </a:tc>
              </a:tr>
              <a:tr h="71323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gismapping_GISDATA_Basemap_Parcels_Polygons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Vector Polygon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MassGIS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4/17/2012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</a:rPr>
                        <a:t>Office of Geographic Information </a:t>
                      </a:r>
                      <a:endParaRPr lang="en-US" sz="1600" dirty="0"/>
                    </a:p>
                  </a:txBody>
                  <a:tcPr/>
                </a:tc>
              </a:tr>
              <a:tr h="41322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gismapping_GISDATA_Basemap_Parcels_Addresses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Vector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MassGIS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4/17/2012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</a:rPr>
                        <a:t>Office of Geographic Information </a:t>
                      </a:r>
                      <a:endParaRPr lang="en-US" sz="1600" dirty="0"/>
                    </a:p>
                  </a:txBody>
                  <a:tcPr/>
                </a:tc>
              </a:tr>
              <a:tr h="1018903">
                <a:tc>
                  <a:txBody>
                    <a:bodyPr/>
                    <a:lstStyle/>
                    <a:p>
                      <a:r>
                        <a:rPr lang="en-US" dirty="0" smtClean="0"/>
                        <a:t>Testing</a:t>
                      </a:r>
                      <a:r>
                        <a:rPr lang="en-US" baseline="0" dirty="0" smtClean="0"/>
                        <a:t>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Text/integer</a:t>
                      </a:r>
                      <a:r>
                        <a:rPr lang="en-US" baseline="0" dirty="0" smtClean="0"/>
                        <a:t> tables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Youth</a:t>
                      </a:r>
                      <a:r>
                        <a:rPr lang="en-US" baseline="0" dirty="0" smtClean="0"/>
                        <a:t> in Charge! Archives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Youth</a:t>
                      </a:r>
                      <a:r>
                        <a:rPr lang="en-US" baseline="0" dirty="0" smtClean="0"/>
                        <a:t> In Charge!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3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 Model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6" r="6350" b="5834"/>
          <a:stretch/>
        </p:blipFill>
        <p:spPr bwMode="auto">
          <a:xfrm>
            <a:off x="381000" y="1600200"/>
            <a:ext cx="8302953" cy="435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4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Methods: Known Contamination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</a:t>
            </a:r>
            <a:r>
              <a:rPr lang="en-US" sz="2800" b="1" dirty="0" smtClean="0">
                <a:solidFill>
                  <a:schemeClr val="accent5"/>
                </a:solidFill>
              </a:rPr>
              <a:t>Select by attribute</a:t>
            </a:r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800" dirty="0" smtClean="0"/>
              <a:t>to isolate roads, streets, and addresses in Bell Hill from </a:t>
            </a:r>
            <a:r>
              <a:rPr lang="en-US" sz="2800" dirty="0" err="1" smtClean="0"/>
              <a:t>TigerRoads</a:t>
            </a:r>
            <a:r>
              <a:rPr lang="en-US" sz="2800" dirty="0" smtClean="0"/>
              <a:t> and Census Data</a:t>
            </a:r>
          </a:p>
          <a:p>
            <a:r>
              <a:rPr lang="en-US" sz="2800" dirty="0" smtClean="0"/>
              <a:t>2. </a:t>
            </a:r>
            <a:r>
              <a:rPr lang="en-US" sz="2800" b="1" dirty="0" smtClean="0">
                <a:solidFill>
                  <a:schemeClr val="accent5"/>
                </a:solidFill>
              </a:rPr>
              <a:t>Add ‘Total PPM’ field</a:t>
            </a:r>
            <a:r>
              <a:rPr lang="en-US" sz="2800" dirty="0" smtClean="0"/>
              <a:t> to address point data- use </a:t>
            </a:r>
            <a:r>
              <a:rPr lang="en-US" sz="2800" b="1" dirty="0" smtClean="0">
                <a:solidFill>
                  <a:schemeClr val="accent5"/>
                </a:solidFill>
              </a:rPr>
              <a:t>edit</a:t>
            </a:r>
            <a:r>
              <a:rPr lang="en-US" sz="2800" dirty="0" smtClean="0"/>
              <a:t> to insert YIC lead levels data</a:t>
            </a:r>
          </a:p>
          <a:p>
            <a:r>
              <a:rPr lang="en-US" sz="2800" dirty="0" smtClean="0"/>
              <a:t>3. </a:t>
            </a:r>
            <a:r>
              <a:rPr lang="en-US" sz="2800" b="1" dirty="0" smtClean="0">
                <a:solidFill>
                  <a:schemeClr val="accent5"/>
                </a:solidFill>
              </a:rPr>
              <a:t>Join by attribute</a:t>
            </a:r>
            <a:r>
              <a:rPr lang="en-US" sz="2800" dirty="0" smtClean="0"/>
              <a:t> Site data to Census Parcel Polygons- </a:t>
            </a:r>
            <a:r>
              <a:rPr lang="en-US" sz="2800" b="1" dirty="0" smtClean="0">
                <a:solidFill>
                  <a:schemeClr val="accent5"/>
                </a:solidFill>
              </a:rPr>
              <a:t>select</a:t>
            </a:r>
            <a:r>
              <a:rPr lang="en-US" sz="2800" dirty="0" smtClean="0"/>
              <a:t> by SQL Total PPM &gt;0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4</a:t>
            </a:r>
            <a:r>
              <a:rPr lang="en-US" sz="3200" dirty="0" smtClean="0"/>
              <a:t>. Use graduated colors </a:t>
            </a:r>
            <a:r>
              <a:rPr lang="en-US" sz="3200" dirty="0" smtClean="0"/>
              <a:t>classified by </a:t>
            </a:r>
            <a:r>
              <a:rPr lang="en-US" sz="3200" dirty="0" smtClean="0"/>
              <a:t>UMass indicated danger levels to get a contamination map</a:t>
            </a:r>
          </a:p>
          <a:p>
            <a:r>
              <a:rPr lang="en-US" sz="3200" dirty="0"/>
              <a:t>5</a:t>
            </a:r>
            <a:r>
              <a:rPr lang="en-US" sz="3200" dirty="0" smtClean="0"/>
              <a:t>. Use a graduated breakdown of 0-399 and 400+ to create a dangerous sites map</a:t>
            </a:r>
          </a:p>
        </p:txBody>
      </p:sp>
    </p:spTree>
    <p:extLst>
      <p:ext uri="{BB962C8B-B14F-4D97-AF65-F5344CB8AC3E}">
        <p14:creationId xmlns:p14="http://schemas.microsoft.com/office/powerpoint/2010/main" val="3577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1277</TotalTime>
  <Words>542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Thatch</vt:lpstr>
      <vt:lpstr>Lead Contamination in Bell Hill: Known and Unknown</vt:lpstr>
      <vt:lpstr>Lead in the Soil- OH NOES</vt:lpstr>
      <vt:lpstr>Research Objectives</vt:lpstr>
      <vt:lpstr>PowerPoint Presentation</vt:lpstr>
      <vt:lpstr>Study Area Bell Hill </vt:lpstr>
      <vt:lpstr>Data Sources!</vt:lpstr>
      <vt:lpstr>Macro Model</vt:lpstr>
      <vt:lpstr>Methods: Known Contamination </vt:lpstr>
      <vt:lpstr>Methods!</vt:lpstr>
      <vt:lpstr>Methods: Predicted Contamination</vt:lpstr>
      <vt:lpstr>Results</vt:lpstr>
      <vt:lpstr>PowerPoint Presentation</vt:lpstr>
      <vt:lpstr>Highway Overpasses, Exits, and Ramps</vt:lpstr>
      <vt:lpstr>Contamination Outreach Map</vt:lpstr>
      <vt:lpstr>So What?</vt:lpstr>
    </vt:vector>
  </TitlesOfParts>
  <Company>Clark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 Contamination in Bell Hill: Known and Unknown</dc:title>
  <dc:creator>Shane Capra</dc:creator>
  <cp:lastModifiedBy>Shane Capra</cp:lastModifiedBy>
  <cp:revision>44</cp:revision>
  <dcterms:created xsi:type="dcterms:W3CDTF">2012-04-26T17:57:39Z</dcterms:created>
  <dcterms:modified xsi:type="dcterms:W3CDTF">2012-04-30T06:39:54Z</dcterms:modified>
</cp:coreProperties>
</file>